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693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373398"/>
            <a:ext cx="681085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Titanic Survival Analysis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4561284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Multi-Tool Approach using Python, PostgreSQL, and Power BI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BCD8B2-0279-5350-3346-E44B0BF4A1B0}"/>
              </a:ext>
            </a:extLst>
          </p:cNvPr>
          <p:cNvSpPr/>
          <p:nvPr/>
        </p:nvSpPr>
        <p:spPr>
          <a:xfrm>
            <a:off x="12768146" y="7738946"/>
            <a:ext cx="1739591" cy="401444"/>
          </a:xfrm>
          <a:prstGeom prst="rect">
            <a:avLst/>
          </a:prstGeom>
          <a:solidFill>
            <a:srgbClr val="F8F6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25" y="484942"/>
            <a:ext cx="7636073" cy="658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39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Conclusion &amp; Skills Demonstrated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6625" y="1407676"/>
            <a:ext cx="7910751" cy="5680710"/>
          </a:xfrm>
          <a:prstGeom prst="roundRect">
            <a:avLst>
              <a:gd name="adj" fmla="val 1303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1865" y="1422916"/>
            <a:ext cx="7880271" cy="1280398"/>
          </a:xfrm>
          <a:prstGeom prst="roundRect">
            <a:avLst>
              <a:gd name="adj" fmla="val 5780"/>
            </a:avLst>
          </a:prstGeom>
          <a:solidFill>
            <a:srgbClr val="FFFFF4"/>
          </a:solidFill>
          <a:ln/>
        </p:spPr>
      </p:sp>
      <p:sp>
        <p:nvSpPr>
          <p:cNvPr id="6" name="Text 3"/>
          <p:cNvSpPr/>
          <p:nvPr/>
        </p:nvSpPr>
        <p:spPr>
          <a:xfrm>
            <a:off x="807958" y="1599009"/>
            <a:ext cx="2532817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Cleaning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807958" y="2033826"/>
            <a:ext cx="75280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Proficient in handling missing values and data inconsistencies.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31865" y="2703314"/>
            <a:ext cx="7880271" cy="1544717"/>
          </a:xfrm>
          <a:prstGeom prst="rect">
            <a:avLst/>
          </a:prstGeom>
          <a:solidFill>
            <a:srgbClr val="FFFFF4"/>
          </a:solidFill>
          <a:ln/>
        </p:spPr>
      </p:sp>
      <p:sp>
        <p:nvSpPr>
          <p:cNvPr id="9" name="Shape 6"/>
          <p:cNvSpPr/>
          <p:nvPr/>
        </p:nvSpPr>
        <p:spPr>
          <a:xfrm>
            <a:off x="631865" y="2703314"/>
            <a:ext cx="7880271" cy="22860"/>
          </a:xfrm>
          <a:prstGeom prst="roundRect">
            <a:avLst>
              <a:gd name="adj" fmla="val 323728"/>
            </a:avLst>
          </a:prstGeom>
          <a:solidFill>
            <a:srgbClr val="FFE0CC"/>
          </a:solidFill>
          <a:ln/>
        </p:spPr>
      </p:sp>
      <p:sp>
        <p:nvSpPr>
          <p:cNvPr id="10" name="Shape 7"/>
          <p:cNvSpPr/>
          <p:nvPr/>
        </p:nvSpPr>
        <p:spPr>
          <a:xfrm>
            <a:off x="4351734" y="2494538"/>
            <a:ext cx="440412" cy="440412"/>
          </a:xfrm>
          <a:prstGeom prst="roundRect">
            <a:avLst>
              <a:gd name="adj" fmla="val 16803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867" y="2604552"/>
            <a:ext cx="220147" cy="22014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07958" y="3143726"/>
            <a:ext cx="2532817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ETL Pipeline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807958" y="3578543"/>
            <a:ext cx="75280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End-to-end data extraction, transformation, and loading.</a:t>
            </a:r>
            <a:endParaRPr lang="en-US" sz="1350" dirty="0"/>
          </a:p>
        </p:txBody>
      </p:sp>
      <p:sp>
        <p:nvSpPr>
          <p:cNvPr id="14" name="Shape 10"/>
          <p:cNvSpPr/>
          <p:nvPr/>
        </p:nvSpPr>
        <p:spPr>
          <a:xfrm>
            <a:off x="631865" y="4248031"/>
            <a:ext cx="7880271" cy="1544717"/>
          </a:xfrm>
          <a:prstGeom prst="rect">
            <a:avLst/>
          </a:prstGeom>
          <a:solidFill>
            <a:srgbClr val="FFFFF4"/>
          </a:solidFill>
          <a:ln/>
        </p:spPr>
      </p:sp>
      <p:sp>
        <p:nvSpPr>
          <p:cNvPr id="15" name="Shape 11"/>
          <p:cNvSpPr/>
          <p:nvPr/>
        </p:nvSpPr>
        <p:spPr>
          <a:xfrm>
            <a:off x="631865" y="4248031"/>
            <a:ext cx="7880271" cy="22860"/>
          </a:xfrm>
          <a:prstGeom prst="roundRect">
            <a:avLst>
              <a:gd name="adj" fmla="val 323728"/>
            </a:avLst>
          </a:prstGeom>
          <a:solidFill>
            <a:srgbClr val="FFE0CC"/>
          </a:solidFill>
          <a:ln/>
        </p:spPr>
      </p:sp>
      <p:sp>
        <p:nvSpPr>
          <p:cNvPr id="16" name="Shape 12"/>
          <p:cNvSpPr/>
          <p:nvPr/>
        </p:nvSpPr>
        <p:spPr>
          <a:xfrm>
            <a:off x="4351734" y="4039255"/>
            <a:ext cx="440412" cy="440412"/>
          </a:xfrm>
          <a:prstGeom prst="roundRect">
            <a:avLst>
              <a:gd name="adj" fmla="val 16803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1867" y="4149269"/>
            <a:ext cx="220147" cy="220147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807958" y="4688443"/>
            <a:ext cx="2532817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SQL Querying</a:t>
            </a:r>
            <a:endParaRPr lang="en-US" sz="1950" dirty="0"/>
          </a:p>
        </p:txBody>
      </p:sp>
      <p:sp>
        <p:nvSpPr>
          <p:cNvPr id="19" name="Text 14"/>
          <p:cNvSpPr/>
          <p:nvPr/>
        </p:nvSpPr>
        <p:spPr>
          <a:xfrm>
            <a:off x="807958" y="5123259"/>
            <a:ext cx="75280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analytical querying for deep insights.</a:t>
            </a:r>
            <a:endParaRPr lang="en-US" sz="1350" dirty="0"/>
          </a:p>
        </p:txBody>
      </p:sp>
      <p:sp>
        <p:nvSpPr>
          <p:cNvPr id="20" name="Shape 15"/>
          <p:cNvSpPr/>
          <p:nvPr/>
        </p:nvSpPr>
        <p:spPr>
          <a:xfrm>
            <a:off x="631865" y="5792748"/>
            <a:ext cx="7880271" cy="1280398"/>
          </a:xfrm>
          <a:prstGeom prst="rect">
            <a:avLst/>
          </a:prstGeom>
          <a:solidFill>
            <a:srgbClr val="FFFFF4"/>
          </a:solidFill>
          <a:ln/>
        </p:spPr>
      </p:sp>
      <p:sp>
        <p:nvSpPr>
          <p:cNvPr id="21" name="Shape 16"/>
          <p:cNvSpPr/>
          <p:nvPr/>
        </p:nvSpPr>
        <p:spPr>
          <a:xfrm>
            <a:off x="631865" y="5792748"/>
            <a:ext cx="7880271" cy="22860"/>
          </a:xfrm>
          <a:prstGeom prst="roundRect">
            <a:avLst>
              <a:gd name="adj" fmla="val 323728"/>
            </a:avLst>
          </a:prstGeom>
          <a:solidFill>
            <a:srgbClr val="FFE0CC"/>
          </a:solidFill>
          <a:ln/>
        </p:spPr>
      </p:sp>
      <p:sp>
        <p:nvSpPr>
          <p:cNvPr id="22" name="Shape 17"/>
          <p:cNvSpPr/>
          <p:nvPr/>
        </p:nvSpPr>
        <p:spPr>
          <a:xfrm>
            <a:off x="4351734" y="5583972"/>
            <a:ext cx="440412" cy="440412"/>
          </a:xfrm>
          <a:prstGeom prst="roundRect">
            <a:avLst>
              <a:gd name="adj" fmla="val 16803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867" y="5693985"/>
            <a:ext cx="220147" cy="220147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807958" y="6233160"/>
            <a:ext cx="2532817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BI Storytelling</a:t>
            </a:r>
            <a:endParaRPr lang="en-US" sz="1950" dirty="0"/>
          </a:p>
        </p:txBody>
      </p:sp>
      <p:sp>
        <p:nvSpPr>
          <p:cNvPr id="25" name="Text 19"/>
          <p:cNvSpPr/>
          <p:nvPr/>
        </p:nvSpPr>
        <p:spPr>
          <a:xfrm>
            <a:off x="807958" y="6667976"/>
            <a:ext cx="7528084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Translating complex data into actionable business intelligence.</a:t>
            </a:r>
            <a:endParaRPr lang="en-US" sz="1350" dirty="0"/>
          </a:p>
        </p:txBody>
      </p:sp>
      <p:sp>
        <p:nvSpPr>
          <p:cNvPr id="26" name="Text 20"/>
          <p:cNvSpPr/>
          <p:nvPr/>
        </p:nvSpPr>
        <p:spPr>
          <a:xfrm>
            <a:off x="616625" y="7286506"/>
            <a:ext cx="7910751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showcases a comprehensive skill set in data science, from raw data to compelling insights.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79652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Project Objective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793790" y="5067538"/>
            <a:ext cx="6407944" cy="2117527"/>
          </a:xfrm>
          <a:prstGeom prst="roundRect">
            <a:avLst>
              <a:gd name="adj" fmla="val 6909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5067538"/>
            <a:ext cx="121920" cy="2117527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532483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Goal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142524" y="5884783"/>
            <a:ext cx="580191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key factors influencing survival rates on the Titanic.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5067538"/>
            <a:ext cx="6408063" cy="2117527"/>
          </a:xfrm>
          <a:prstGeom prst="roundRect">
            <a:avLst>
              <a:gd name="adj" fmla="val 6909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8067" y="5067538"/>
            <a:ext cx="121920" cy="2117527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0" name="Text 7"/>
          <p:cNvSpPr/>
          <p:nvPr/>
        </p:nvSpPr>
        <p:spPr>
          <a:xfrm>
            <a:off x="7777282" y="532483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The Challenge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7777282" y="5884783"/>
            <a:ext cx="580203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Handling missing data effectively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777282" y="6258878"/>
            <a:ext cx="580203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Engineering meaningful features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777282" y="6632972"/>
            <a:ext cx="580203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 a professional ETL pipeline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5CDE4C-14F1-F20E-B3D1-5A617BDE5A48}"/>
              </a:ext>
            </a:extLst>
          </p:cNvPr>
          <p:cNvSpPr/>
          <p:nvPr/>
        </p:nvSpPr>
        <p:spPr>
          <a:xfrm>
            <a:off x="12768146" y="7738946"/>
            <a:ext cx="1739591" cy="401444"/>
          </a:xfrm>
          <a:prstGeom prst="rect">
            <a:avLst/>
          </a:prstGeom>
          <a:solidFill>
            <a:srgbClr val="F8F6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661" y="697230"/>
            <a:ext cx="5903595" cy="767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6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Technical Stack</a:t>
            </a:r>
            <a:endParaRPr lang="en-US" sz="4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661" y="1772483"/>
            <a:ext cx="615910" cy="6159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8661" y="2644973"/>
            <a:ext cx="2951798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Python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18661" y="3151703"/>
            <a:ext cx="7706678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Pandas, NumPy, Seaborn for data manipulation &amp; analysis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661" y="3829288"/>
            <a:ext cx="615910" cy="6159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8661" y="4701778"/>
            <a:ext cx="2951798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SQL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18661" y="5208508"/>
            <a:ext cx="7706678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PostgreSQL, pgAdmin for robust relational database management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8661" y="5886093"/>
            <a:ext cx="615910" cy="6159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8661" y="6758583"/>
            <a:ext cx="2951798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Visualization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18661" y="7265313"/>
            <a:ext cx="7706678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 for interactive dashboards and insights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88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0334" y="3459599"/>
            <a:ext cx="10815280" cy="822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450"/>
              </a:lnSpc>
              <a:buNone/>
            </a:pPr>
            <a:r>
              <a:rPr lang="en-US" sz="49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Engineering &amp; Cleaning (Python)</a:t>
            </a:r>
            <a:endParaRPr lang="en-US" sz="4950" dirty="0"/>
          </a:p>
        </p:txBody>
      </p:sp>
      <p:sp>
        <p:nvSpPr>
          <p:cNvPr id="4" name="Text 1"/>
          <p:cNvSpPr/>
          <p:nvPr/>
        </p:nvSpPr>
        <p:spPr>
          <a:xfrm>
            <a:off x="770334" y="4832271"/>
            <a:ext cx="3163967" cy="411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Feature Engineering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70334" y="5463540"/>
            <a:ext cx="695765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Extracting titles for age imputation strategy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70334" y="5826681"/>
            <a:ext cx="695765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Creating 'Is_Alone' from 'SibSp' and 'Parch'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0334" y="6189821"/>
            <a:ext cx="695765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Deriving 'Family_Size' for group dynamics analysis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70334" y="6552962"/>
            <a:ext cx="695765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Identifying 'Has_Cabin' for location-based insights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70334" y="7037070"/>
            <a:ext cx="695765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Python for robust data preparation.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8272582" y="4859774"/>
            <a:ext cx="5594985" cy="2332792"/>
          </a:xfrm>
          <a:prstGeom prst="roundRect">
            <a:avLst>
              <a:gd name="adj" fmla="val 3963"/>
            </a:avLst>
          </a:prstGeom>
          <a:solidFill>
            <a:srgbClr val="F2F2E7"/>
          </a:solidFill>
          <a:ln/>
        </p:spPr>
      </p:sp>
      <p:sp>
        <p:nvSpPr>
          <p:cNvPr id="11" name="Shape 8"/>
          <p:cNvSpPr/>
          <p:nvPr/>
        </p:nvSpPr>
        <p:spPr>
          <a:xfrm>
            <a:off x="8261628" y="4859774"/>
            <a:ext cx="5616893" cy="2332792"/>
          </a:xfrm>
          <a:prstGeom prst="roundRect">
            <a:avLst>
              <a:gd name="adj" fmla="val 1415"/>
            </a:avLst>
          </a:prstGeom>
          <a:solidFill>
            <a:srgbClr val="F2F2E7"/>
          </a:solidFill>
          <a:ln/>
        </p:spPr>
      </p:sp>
      <p:sp>
        <p:nvSpPr>
          <p:cNvPr id="12" name="Text 9"/>
          <p:cNvSpPr/>
          <p:nvPr/>
        </p:nvSpPr>
        <p:spPr>
          <a:xfrm>
            <a:off x="8481655" y="5024795"/>
            <a:ext cx="5176838" cy="2002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Example Python Snippet
df['Title'] = df['Name'].apply(get_title)
df['Is_Alone'] = (df['SibSp'] == 0) &amp; (df['Parch'] == 0)
df['Family_Size'] = df['SibSp'] + df['Parch'] + 1
df['Has_Cabin'] = df['Cabin'].apply(lambda x: 0 if type(x) == float else 1)
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3C36F6-8050-21A1-8FA7-C8CCBC4192C3}"/>
              </a:ext>
            </a:extLst>
          </p:cNvPr>
          <p:cNvSpPr/>
          <p:nvPr/>
        </p:nvSpPr>
        <p:spPr>
          <a:xfrm>
            <a:off x="12768146" y="7738946"/>
            <a:ext cx="1739591" cy="401444"/>
          </a:xfrm>
          <a:prstGeom prst="rect">
            <a:avLst/>
          </a:prstGeom>
          <a:solidFill>
            <a:srgbClr val="F8F6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75955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Relational Database Integration (SQL)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3011567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377922"/>
            <a:ext cx="3664744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355223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Python to PostgreSQL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793790" y="4112181"/>
            <a:ext cx="3664744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data migration from Python-processed dataframes to PostgreSQL.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685348" y="3011567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3377922"/>
            <a:ext cx="3664863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0" name="Text 7"/>
          <p:cNvSpPr/>
          <p:nvPr/>
        </p:nvSpPr>
        <p:spPr>
          <a:xfrm>
            <a:off x="4685348" y="355223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Schema Design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4685348" y="4112181"/>
            <a:ext cx="366486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Structuring tables for efficient querying and analysis.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393412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759768"/>
            <a:ext cx="7556421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5934075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Analytical Queries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793790" y="6494026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Complex SQL queries for survival rates by fare categories and age bins.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11401663" cy="840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0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Insight 1: The Gender &amp; Status Gap</a:t>
            </a:r>
            <a:endParaRPr lang="en-US" sz="5050" dirty="0"/>
          </a:p>
        </p:txBody>
      </p:sp>
      <p:sp>
        <p:nvSpPr>
          <p:cNvPr id="3" name="Text 1"/>
          <p:cNvSpPr/>
          <p:nvPr/>
        </p:nvSpPr>
        <p:spPr>
          <a:xfrm>
            <a:off x="787241" y="1909048"/>
            <a:ext cx="13055918" cy="584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 analysis of survival data reveals a stark contrast based on gender and marital status. The historical "Women and Children First" maritime protocol appears to have significantly impacted outcomes.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2746653"/>
            <a:ext cx="12684800" cy="348126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102185" y="6258401"/>
            <a:ext cx="224909" cy="224909"/>
          </a:xfrm>
          <a:prstGeom prst="roundRect">
            <a:avLst>
              <a:gd name="adj" fmla="val 8131"/>
            </a:avLst>
          </a:prstGeom>
          <a:solidFill>
            <a:srgbClr val="4D1E00"/>
          </a:solidFill>
          <a:ln/>
        </p:spPr>
      </p:sp>
      <p:sp>
        <p:nvSpPr>
          <p:cNvPr id="6" name="Text 3"/>
          <p:cNvSpPr/>
          <p:nvPr/>
        </p:nvSpPr>
        <p:spPr>
          <a:xfrm>
            <a:off x="5388054" y="6258401"/>
            <a:ext cx="1665327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Single Women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205782" y="6258401"/>
            <a:ext cx="224909" cy="224909"/>
          </a:xfrm>
          <a:prstGeom prst="roundRect">
            <a:avLst>
              <a:gd name="adj" fmla="val 8131"/>
            </a:avLst>
          </a:prstGeom>
          <a:solidFill>
            <a:srgbClr val="FF6703"/>
          </a:solidFill>
          <a:ln/>
        </p:spPr>
      </p:sp>
      <p:sp>
        <p:nvSpPr>
          <p:cNvPr id="8" name="Text 5"/>
          <p:cNvSpPr/>
          <p:nvPr/>
        </p:nvSpPr>
        <p:spPr>
          <a:xfrm>
            <a:off x="7491651" y="6258401"/>
            <a:ext cx="1262896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Single Men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7241" y="6736318"/>
            <a:ext cx="13055918" cy="876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data shows a 74% survival rate for single women compared to only 18.89% for single men. This validates the effectiveness of the "Women and Children First" directive during the Titanic disaster, showcasing a significant disparity in survival based on these demographic factors.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60C1E-1710-3AB8-D6C4-652A6C579A62}"/>
              </a:ext>
            </a:extLst>
          </p:cNvPr>
          <p:cNvSpPr/>
          <p:nvPr/>
        </p:nvSpPr>
        <p:spPr>
          <a:xfrm>
            <a:off x="12768146" y="7738946"/>
            <a:ext cx="1739591" cy="401444"/>
          </a:xfrm>
          <a:prstGeom prst="rect">
            <a:avLst/>
          </a:prstGeom>
          <a:solidFill>
            <a:srgbClr val="F8F6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7557"/>
            <a:ext cx="11132939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Insight 2: Socio-Economic Priority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793790" y="2822258"/>
            <a:ext cx="5289352" cy="283488"/>
          </a:xfrm>
          <a:prstGeom prst="roundRect">
            <a:avLst>
              <a:gd name="adj" fmla="val 3360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822258"/>
            <a:ext cx="3330059" cy="283488"/>
          </a:xfrm>
          <a:prstGeom prst="roundRect">
            <a:avLst>
              <a:gd name="adj" fmla="val 33606"/>
            </a:avLst>
          </a:prstGeom>
          <a:solidFill>
            <a:srgbClr val="FF954F"/>
          </a:solidFill>
          <a:ln/>
        </p:spPr>
      </p:sp>
      <p:sp>
        <p:nvSpPr>
          <p:cNvPr id="5" name="Text 3"/>
          <p:cNvSpPr/>
          <p:nvPr/>
        </p:nvSpPr>
        <p:spPr>
          <a:xfrm>
            <a:off x="6253162" y="2822258"/>
            <a:ext cx="92023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62.96%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38911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1st Class Survival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793790" y="3949065"/>
            <a:ext cx="637960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Higher privilege yielded significantly better survival chances.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56884" y="2822258"/>
            <a:ext cx="5290066" cy="283488"/>
          </a:xfrm>
          <a:prstGeom prst="roundRect">
            <a:avLst>
              <a:gd name="adj" fmla="val 3360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56884" y="2822258"/>
            <a:ext cx="1282303" cy="283488"/>
          </a:xfrm>
          <a:prstGeom prst="roundRect">
            <a:avLst>
              <a:gd name="adj" fmla="val 33606"/>
            </a:avLst>
          </a:prstGeom>
          <a:solidFill>
            <a:srgbClr val="FF954F"/>
          </a:solidFill>
          <a:ln/>
        </p:spPr>
      </p:sp>
      <p:sp>
        <p:nvSpPr>
          <p:cNvPr id="10" name="Text 8"/>
          <p:cNvSpPr/>
          <p:nvPr/>
        </p:nvSpPr>
        <p:spPr>
          <a:xfrm>
            <a:off x="12916972" y="2822258"/>
            <a:ext cx="91963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24.24%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38911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3rd Class Survival</a:t>
            </a:r>
            <a:endParaRPr lang="en-US" sz="2550" dirty="0"/>
          </a:p>
        </p:txBody>
      </p:sp>
      <p:sp>
        <p:nvSpPr>
          <p:cNvPr id="12" name="Text 10"/>
          <p:cNvSpPr/>
          <p:nvPr/>
        </p:nvSpPr>
        <p:spPr>
          <a:xfrm>
            <a:off x="7456884" y="3949065"/>
            <a:ext cx="63797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Disadvantaged passengers faced much lower odds.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105638"/>
            <a:ext cx="5368171" cy="283488"/>
          </a:xfrm>
          <a:prstGeom prst="roundRect">
            <a:avLst>
              <a:gd name="adj" fmla="val 3360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93790" y="5105638"/>
            <a:ext cx="3657243" cy="283488"/>
          </a:xfrm>
          <a:prstGeom prst="roundRect">
            <a:avLst>
              <a:gd name="adj" fmla="val 33606"/>
            </a:avLst>
          </a:prstGeom>
          <a:solidFill>
            <a:srgbClr val="FF954F"/>
          </a:solidFill>
          <a:ln/>
        </p:spPr>
      </p:sp>
      <p:sp>
        <p:nvSpPr>
          <p:cNvPr id="15" name="Text 13"/>
          <p:cNvSpPr/>
          <p:nvPr/>
        </p:nvSpPr>
        <p:spPr>
          <a:xfrm>
            <a:off x="6331982" y="5105638"/>
            <a:ext cx="84141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68.13%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672495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High Fare Survival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793790" y="6232446"/>
            <a:ext cx="637960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Passengers paying more for tickets had better access to safety.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56884" y="5105638"/>
            <a:ext cx="5290899" cy="283488"/>
          </a:xfrm>
          <a:prstGeom prst="roundRect">
            <a:avLst>
              <a:gd name="adj" fmla="val 3360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56884" y="5105638"/>
            <a:ext cx="1316831" cy="283488"/>
          </a:xfrm>
          <a:prstGeom prst="roundRect">
            <a:avLst>
              <a:gd name="adj" fmla="val 33606"/>
            </a:avLst>
          </a:prstGeom>
          <a:solidFill>
            <a:srgbClr val="FF954F"/>
          </a:solidFill>
          <a:ln/>
        </p:spPr>
      </p:sp>
      <p:sp>
        <p:nvSpPr>
          <p:cNvPr id="20" name="Text 18"/>
          <p:cNvSpPr/>
          <p:nvPr/>
        </p:nvSpPr>
        <p:spPr>
          <a:xfrm>
            <a:off x="12917805" y="5105638"/>
            <a:ext cx="91880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24.89%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456884" y="5672495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Low Fare Survival</a:t>
            </a:r>
            <a:endParaRPr lang="en-US" sz="2550" dirty="0"/>
          </a:p>
        </p:txBody>
      </p:sp>
      <p:sp>
        <p:nvSpPr>
          <p:cNvPr id="22" name="Text 20"/>
          <p:cNvSpPr/>
          <p:nvPr/>
        </p:nvSpPr>
        <p:spPr>
          <a:xfrm>
            <a:off x="7456884" y="6232446"/>
            <a:ext cx="637972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Affordability dictated proximity to escape routes and assistance.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6893CB-F164-03D5-985B-E8296420BC14}"/>
              </a:ext>
            </a:extLst>
          </p:cNvPr>
          <p:cNvSpPr/>
          <p:nvPr/>
        </p:nvSpPr>
        <p:spPr>
          <a:xfrm>
            <a:off x="12768146" y="7738946"/>
            <a:ext cx="1739591" cy="401444"/>
          </a:xfrm>
          <a:prstGeom prst="rect">
            <a:avLst/>
          </a:prstGeom>
          <a:solidFill>
            <a:srgbClr val="F8F6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91" y="539829"/>
            <a:ext cx="8681799" cy="733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Insight 3: The Power of Family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86991" y="1764030"/>
            <a:ext cx="2821662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Survival Rates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91" y="2351603"/>
            <a:ext cx="5310783" cy="220491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501021" y="4587002"/>
            <a:ext cx="196215" cy="196215"/>
          </a:xfrm>
          <a:prstGeom prst="roundRect">
            <a:avLst>
              <a:gd name="adj" fmla="val 9320"/>
            </a:avLst>
          </a:prstGeom>
          <a:solidFill>
            <a:srgbClr val="4D1E00"/>
          </a:solidFill>
          <a:ln/>
        </p:spPr>
      </p:sp>
      <p:sp>
        <p:nvSpPr>
          <p:cNvPr id="6" name="Text 3"/>
          <p:cNvSpPr/>
          <p:nvPr/>
        </p:nvSpPr>
        <p:spPr>
          <a:xfrm>
            <a:off x="1758196" y="4587002"/>
            <a:ext cx="1507927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Traveling Alone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3418523" y="4587002"/>
            <a:ext cx="196215" cy="196215"/>
          </a:xfrm>
          <a:prstGeom prst="roundRect">
            <a:avLst>
              <a:gd name="adj" fmla="val 9320"/>
            </a:avLst>
          </a:prstGeom>
          <a:solidFill>
            <a:srgbClr val="FF6703"/>
          </a:solidFill>
          <a:ln/>
        </p:spPr>
      </p:sp>
      <p:sp>
        <p:nvSpPr>
          <p:cNvPr id="8" name="Text 5"/>
          <p:cNvSpPr/>
          <p:nvPr/>
        </p:nvSpPr>
        <p:spPr>
          <a:xfrm>
            <a:off x="3675698" y="4587002"/>
            <a:ext cx="1184434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Family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86991" y="5004078"/>
            <a:ext cx="6388775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Family groups had 20% higher survival rates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86991" y="5327928"/>
            <a:ext cx="6388775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Traveling alone significantly reduced rescue chances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86991" y="5651778"/>
            <a:ext cx="6388775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 dynamics improved access to lifeboats and assistance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562255" y="1744385"/>
            <a:ext cx="6388775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5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126" y="2220278"/>
            <a:ext cx="4252913" cy="4252913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686991" y="6914674"/>
            <a:ext cx="13256419" cy="775097"/>
          </a:xfrm>
          <a:prstGeom prst="roundRect">
            <a:avLst>
              <a:gd name="adj" fmla="val 10637"/>
            </a:avLst>
          </a:prstGeom>
          <a:solidFill>
            <a:srgbClr val="FFD1B3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06" y="7186374"/>
            <a:ext cx="245269" cy="19621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324689" y="7159942"/>
            <a:ext cx="12422505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Family connections offered a crucial advantage in the chaos of the sinking.</a:t>
            </a:r>
            <a:endParaRPr lang="en-US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46C05B-AF97-017B-7EDB-A23C42A64BCB}"/>
              </a:ext>
            </a:extLst>
          </p:cNvPr>
          <p:cNvSpPr/>
          <p:nvPr/>
        </p:nvSpPr>
        <p:spPr>
          <a:xfrm>
            <a:off x="12768146" y="7738946"/>
            <a:ext cx="1739591" cy="401444"/>
          </a:xfrm>
          <a:prstGeom prst="rect">
            <a:avLst/>
          </a:prstGeom>
          <a:solidFill>
            <a:srgbClr val="F8F6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3728" y="6308928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Executive Dashboard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7156551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and dynamic dashboard built in Power BI, enabling real-time exploration of survival factors. Visualise trends with ease.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817ABA-4810-CED3-8B43-3B29A4A5C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7" y="81709"/>
            <a:ext cx="14217805" cy="63302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D369CA-3582-2278-D969-13DFCF4201AA}"/>
              </a:ext>
            </a:extLst>
          </p:cNvPr>
          <p:cNvSpPr/>
          <p:nvPr/>
        </p:nvSpPr>
        <p:spPr>
          <a:xfrm>
            <a:off x="12768146" y="7738946"/>
            <a:ext cx="1739591" cy="401444"/>
          </a:xfrm>
          <a:prstGeom prst="rect">
            <a:avLst/>
          </a:prstGeom>
          <a:solidFill>
            <a:srgbClr val="F8F6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563</Words>
  <Application>Microsoft Office PowerPoint</Application>
  <PresentationFormat>Custom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Marcellus</vt:lpstr>
      <vt:lpstr>Arial</vt:lpstr>
      <vt:lpstr>Montserrat</vt:lpstr>
      <vt:lpstr>Marcellus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Susendran K</cp:lastModifiedBy>
  <cp:revision>2</cp:revision>
  <dcterms:created xsi:type="dcterms:W3CDTF">2025-12-17T11:10:13Z</dcterms:created>
  <dcterms:modified xsi:type="dcterms:W3CDTF">2025-12-17T11:38:16Z</dcterms:modified>
</cp:coreProperties>
</file>